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3BC-1721-41A9-A28E-3ABDE20B2BF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8155FA83-EEE3-F745-8D3A-070049E5BD84}" type="datetimeFigureOut">
              <a:rPr lang="en-US" smtClean="0"/>
              <a:t>3/25/10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9C5E3200-C9D8-0A46-918E-B0F3958ECE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600200"/>
            <a:ext cx="8686800" cy="45243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7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How does </a:t>
            </a:r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government help </a:t>
            </a:r>
            <a:r>
              <a:rPr lang="en-US" sz="7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growth </a:t>
            </a:r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of the economy</a:t>
            </a:r>
            <a:r>
              <a:rPr lang="en-US" sz="7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19200"/>
            <a:ext cx="7086600" cy="50167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Thanks for watching </a:t>
            </a:r>
          </a:p>
          <a:p>
            <a:pPr algn="ctr"/>
            <a:r>
              <a:rPr lang="en-US" sz="8000" dirty="0" smtClean="0"/>
              <a:t>and </a:t>
            </a:r>
          </a:p>
          <a:p>
            <a:pPr algn="ctr"/>
            <a:r>
              <a:rPr lang="en-US" sz="8000" dirty="0" smtClean="0"/>
              <a:t>listening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68210" y="838200"/>
            <a:ext cx="80772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It is a fact that no society throughout history has ever obtained a high level of economic affluence without a government.</a:t>
            </a: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1000" y="1981200"/>
            <a:ext cx="808999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Economic growth is</a:t>
            </a:r>
            <a:r>
              <a:rPr lang="en-US" b="1" dirty="0" smtClean="0"/>
              <a:t> measured </a:t>
            </a:r>
            <a:r>
              <a:rPr lang="en-US" b="1" dirty="0"/>
              <a:t>through GDP</a:t>
            </a:r>
            <a:r>
              <a:rPr lang="en-US" b="1" dirty="0" smtClean="0"/>
              <a:t> in </a:t>
            </a:r>
            <a:r>
              <a:rPr lang="en-US" b="1" dirty="0"/>
              <a:t>a country or region over a certain period of </a:t>
            </a:r>
            <a:r>
              <a:rPr lang="en-US" b="1" dirty="0" smtClean="0"/>
              <a:t>time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68210" y="3276600"/>
            <a:ext cx="80772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dirty="0"/>
              <a:t>I</a:t>
            </a:r>
            <a:r>
              <a:rPr lang="en-US" b="1" dirty="0" smtClean="0"/>
              <a:t>ts consisted of economists, governments and individuals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68210" y="4038600"/>
            <a:ext cx="703006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Economic growth</a:t>
            </a:r>
            <a:r>
              <a:rPr lang="en-US" b="1" dirty="0" smtClean="0"/>
              <a:t> results </a:t>
            </a:r>
            <a:r>
              <a:rPr lang="en-US" b="1" dirty="0"/>
              <a:t>from producing more goods and services. </a:t>
            </a:r>
            <a:endParaRPr lang="en-US" dirty="0"/>
          </a:p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68210" y="5257800"/>
            <a:ext cx="502313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Productivity also requires some combination of: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371600"/>
            <a:ext cx="5486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buFont typeface="Arial"/>
              <a:buChar char="•"/>
            </a:pPr>
            <a:r>
              <a:rPr lang="en-US" dirty="0" smtClean="0"/>
              <a:t>   A </a:t>
            </a:r>
            <a:r>
              <a:rPr lang="en-US" dirty="0"/>
              <a:t>more educated and efficient workforce</a:t>
            </a:r>
            <a:r>
              <a:rPr lang="en-US" dirty="0" smtClean="0"/>
              <a:t> 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069068"/>
            <a:ext cx="5486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b="1" dirty="0" smtClean="0"/>
              <a:t>Taxes</a:t>
            </a:r>
            <a:r>
              <a:rPr lang="en-US" b="1" dirty="0"/>
              <a:t>, governments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819400"/>
            <a:ext cx="5486400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buFont typeface="Arial"/>
              <a:buChar char="•"/>
            </a:pPr>
            <a:r>
              <a:rPr lang="en-US" sz="1600" b="1" dirty="0" smtClean="0"/>
              <a:t>    More private physical capital</a:t>
            </a:r>
            <a:r>
              <a:rPr lang="en-US" sz="1600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3505200"/>
            <a:ext cx="5486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b="1" dirty="0"/>
              <a:t>Increased use of new technology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4267200"/>
            <a:ext cx="5486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b="1" dirty="0"/>
              <a:t>More public infrastructure</a:t>
            </a:r>
            <a:r>
              <a:rPr lang="en-US" b="1" dirty="0" smtClean="0"/>
              <a:t> 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5029200"/>
            <a:ext cx="5486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b="1" dirty="0"/>
              <a:t>Markets</a:t>
            </a:r>
            <a:r>
              <a:rPr lang="en-US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263676"/>
            <a:ext cx="419100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7200" dirty="0" smtClean="0"/>
              <a:t>Economic growth</a:t>
            </a:r>
            <a:endParaRPr lang="en-US" sz="7200" dirty="0"/>
          </a:p>
        </p:txBody>
      </p:sp>
      <p:sp>
        <p:nvSpPr>
          <p:cNvPr id="3" name="Up Arrow 2"/>
          <p:cNvSpPr/>
          <p:nvPr/>
        </p:nvSpPr>
        <p:spPr>
          <a:xfrm>
            <a:off x="6934200" y="1447800"/>
            <a:ext cx="1524000" cy="312420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</a:t>
            </a:r>
          </a:p>
          <a:p>
            <a:pPr algn="ctr"/>
            <a:r>
              <a:rPr lang="en-US" dirty="0" smtClean="0"/>
              <a:t>N</a:t>
            </a:r>
          </a:p>
          <a:p>
            <a:pPr algn="ctr"/>
            <a:r>
              <a:rPr lang="en-US" dirty="0" smtClean="0"/>
              <a:t>C</a:t>
            </a:r>
          </a:p>
          <a:p>
            <a:pPr algn="ctr"/>
            <a:r>
              <a:rPr lang="en-US" dirty="0" smtClean="0"/>
              <a:t>R</a:t>
            </a:r>
          </a:p>
          <a:p>
            <a:pPr algn="ctr"/>
            <a:r>
              <a:rPr lang="en-US" dirty="0" smtClean="0"/>
              <a:t>E</a:t>
            </a:r>
          </a:p>
          <a:p>
            <a:pPr algn="ctr"/>
            <a:r>
              <a:rPr lang="en-US" dirty="0" smtClean="0"/>
              <a:t>A</a:t>
            </a:r>
          </a:p>
          <a:p>
            <a:pPr algn="ctr"/>
            <a:r>
              <a:rPr lang="en-US" dirty="0" smtClean="0"/>
              <a:t>S</a:t>
            </a:r>
          </a:p>
          <a:p>
            <a:pPr algn="ctr"/>
            <a:r>
              <a:rPr lang="en-US" dirty="0"/>
              <a:t>E</a:t>
            </a:r>
          </a:p>
        </p:txBody>
      </p:sp>
      <p:sp>
        <p:nvSpPr>
          <p:cNvPr id="6" name="Down Arrow 5"/>
          <p:cNvSpPr/>
          <p:nvPr/>
        </p:nvSpPr>
        <p:spPr>
          <a:xfrm>
            <a:off x="457200" y="2057400"/>
            <a:ext cx="1447800" cy="29718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</a:p>
          <a:p>
            <a:pPr algn="ctr"/>
            <a:r>
              <a:rPr lang="en-US" dirty="0" smtClean="0"/>
              <a:t>E</a:t>
            </a:r>
          </a:p>
          <a:p>
            <a:pPr algn="ctr"/>
            <a:r>
              <a:rPr lang="en-US" dirty="0" smtClean="0"/>
              <a:t>C</a:t>
            </a:r>
          </a:p>
          <a:p>
            <a:pPr algn="ctr"/>
            <a:r>
              <a:rPr lang="en-US" dirty="0" smtClean="0"/>
              <a:t>R</a:t>
            </a:r>
          </a:p>
          <a:p>
            <a:pPr algn="ctr"/>
            <a:r>
              <a:rPr lang="en-US" dirty="0" smtClean="0"/>
              <a:t>E</a:t>
            </a:r>
          </a:p>
          <a:p>
            <a:pPr algn="ctr"/>
            <a:r>
              <a:rPr lang="en-US" dirty="0" smtClean="0"/>
              <a:t>A</a:t>
            </a:r>
          </a:p>
          <a:p>
            <a:pPr algn="ctr"/>
            <a:r>
              <a:rPr lang="en-US" dirty="0" smtClean="0"/>
              <a:t>S</a:t>
            </a:r>
          </a:p>
          <a:p>
            <a:pPr algn="ctr"/>
            <a:r>
              <a:rPr lang="en-US" dirty="0"/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458200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5400" b="1" dirty="0" smtClean="0"/>
              <a:t>Government </a:t>
            </a:r>
            <a:r>
              <a:rPr lang="en-US" sz="5400" b="1" dirty="0"/>
              <a:t>spending typically reduces long-term economic growth.</a:t>
            </a:r>
            <a:endParaRPr lang="en-US" sz="5400" dirty="0"/>
          </a:p>
          <a:p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833735"/>
            <a:ext cx="8460864" cy="17543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b="1" dirty="0"/>
              <a:t>And monetary policy</a:t>
            </a:r>
            <a:r>
              <a:rPr lang="en-US" sz="3600" b="1" dirty="0" smtClean="0"/>
              <a:t> is one </a:t>
            </a:r>
            <a:r>
              <a:rPr lang="en-US" sz="3600" b="1" dirty="0"/>
              <a:t>of the things that the government uses to control the </a:t>
            </a:r>
            <a:r>
              <a:rPr lang="en-US" sz="3600" b="1" dirty="0" smtClean="0"/>
              <a:t>economy </a:t>
            </a:r>
            <a:endParaRPr lang="en-US" sz="3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3733800"/>
            <a:ext cx="7578417" cy="14465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400" b="1" dirty="0" smtClean="0"/>
              <a:t>US </a:t>
            </a:r>
            <a:r>
              <a:rPr lang="en-US" sz="4400" b="1" dirty="0"/>
              <a:t>Department of Commerce</a:t>
            </a:r>
            <a:r>
              <a:rPr lang="en-US" sz="4400" dirty="0" smtClean="0"/>
              <a:t> </a:t>
            </a:r>
          </a:p>
          <a:p>
            <a:r>
              <a:rPr lang="en-US" sz="4400" b="1" dirty="0" smtClean="0"/>
              <a:t>stated </a:t>
            </a:r>
            <a:r>
              <a:rPr lang="en-US" sz="4400" b="1" dirty="0"/>
              <a:t>:</a:t>
            </a:r>
            <a:r>
              <a:rPr lang="en-US" sz="4400" dirty="0" smtClean="0"/>
              <a:t>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2358"/>
            <a:ext cx="8534400" cy="61247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“Saudi Arabia is currently in the process of accession to the World Trade Organization (WTO).  As a result, once Saudi Arabia is admitted, the country's trade regime should become more accommodating to non-Saudi business and transparent.  Saudi laws often favor Saudi citizens, and the Kingdom still has a different set of trade barriers, mainly regulatory and bureaucratic practices, which restrict the level of trade.        </a:t>
            </a:r>
          </a:p>
          <a:p>
            <a:r>
              <a:rPr lang="en-US" sz="2800" dirty="0"/>
              <a:t>For example, only Saudi nationals are permitted to engage in trading activities.          </a:t>
            </a:r>
          </a:p>
          <a:p>
            <a:r>
              <a:rPr lang="en-US" sz="2800" dirty="0"/>
              <a:t>All industrial enterprises are open to non-Saudis, and they can also trade in the products they manufacture. Non-Saudis are not permitted to register as commercial agents. “</a:t>
            </a:r>
            <a:r>
              <a:rPr lang="en-US" sz="2800" dirty="0" smtClean="0"/>
              <a:t> 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752600"/>
            <a:ext cx="84582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b="1" dirty="0" smtClean="0"/>
              <a:t> Trade </a:t>
            </a:r>
            <a:r>
              <a:rPr lang="en-US" sz="3200" b="1" dirty="0"/>
              <a:t>the products that they manufacture</a:t>
            </a:r>
            <a:r>
              <a:rPr lang="en-US" sz="3200" b="1" dirty="0" smtClean="0"/>
              <a:t>.</a:t>
            </a:r>
          </a:p>
          <a:p>
            <a:pPr lvl="0"/>
            <a:endParaRPr lang="en-US" sz="3200" dirty="0" smtClean="0"/>
          </a:p>
          <a:p>
            <a:pPr lvl="0">
              <a:buFont typeface="Arial"/>
              <a:buChar char="•"/>
            </a:pPr>
            <a:r>
              <a:rPr lang="en-US" sz="3200" b="1" dirty="0" smtClean="0"/>
              <a:t> Open </a:t>
            </a:r>
            <a:r>
              <a:rPr lang="en-US" sz="3200" b="1" dirty="0"/>
              <a:t>their own industrial project</a:t>
            </a:r>
            <a:r>
              <a:rPr lang="en-US" sz="3200" b="1" dirty="0" smtClean="0"/>
              <a:t>.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udentGovernment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60863" cy="6858000"/>
          </a:xfrm>
          <a:prstGeom prst="rect">
            <a:avLst/>
          </a:prstGeom>
        </p:spPr>
      </p:pic>
      <p:pic>
        <p:nvPicPr>
          <p:cNvPr id="3" name="Picture 2" descr="econom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1000"/>
            <a:ext cx="4160838" cy="6324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19500" y="1752600"/>
            <a:ext cx="1905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&amp;</a:t>
            </a:r>
            <a:endParaRPr lang="en-US" sz="20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Custom 9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FF"/>
      </a:hlink>
      <a:folHlink>
        <a:srgbClr val="85DFD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908</TotalTime>
  <Words>323</Words>
  <Application>Microsoft Macintosh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Travelogue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KAUSY</dc:creator>
  <cp:lastModifiedBy>KAUSY</cp:lastModifiedBy>
  <cp:revision>3</cp:revision>
  <dcterms:created xsi:type="dcterms:W3CDTF">2010-03-24T21:52:30Z</dcterms:created>
  <dcterms:modified xsi:type="dcterms:W3CDTF">2010-03-25T13:01:14Z</dcterms:modified>
</cp:coreProperties>
</file>