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168" autoAdjust="0"/>
  </p:normalViewPr>
  <p:slideViewPr>
    <p:cSldViewPr>
      <p:cViewPr varScale="1">
        <p:scale>
          <a:sx n="56" d="100"/>
          <a:sy n="56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3069E0-0EC1-8E4E-A51D-62B6EE6897F5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D60DC-AB2D-994F-A8CD-033A224D3C3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36A22-7312-F44F-9E7A-73F472C2E99A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B2B6D-79EF-D646-A23A-5A310A04812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760EF3-CF2E-254B-B65E-2EE49DF13D0F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232D1-8003-4440-B610-F77CD48CA0B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6DB759-A1F9-6443-982A-69B50073A3FF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94AB9-8614-1E44-B7A2-6E3259DB735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B6893-83DA-C34F-B3A2-5FBD17EB5FE6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B5EC1-5A51-194C-9B32-9DE6EB2FB4C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083B3-B59B-E54D-8693-DD5B93DDA6E7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6A860-3835-2744-A8DC-320D97EC204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F4B837-31C2-E946-AFA5-06A1E7015E68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A7435-0580-0345-9501-F3D00168FCF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DF8BD6-519B-F54F-A6F4-02AE637FC44F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B95C-6CE2-C645-BA9B-03A3D21F378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8F5C81-6E68-B541-B517-F284A71E1459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79127-9C61-484E-AFC2-4B12C44A38D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7A1EBB-581D-B042-8F28-39BEF627DF09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C19C8-BB10-F14A-91E4-B03789311F6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277E3-212B-0E4C-B279-6A85429447FF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2C1AE-DA47-A243-AAD4-FF65676E021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9CD2B6F-75DF-4347-97E3-04F906653ED0}" type="datetimeFigureOut">
              <a:rPr lang="fr-FR"/>
              <a:pPr/>
              <a:t>2/22/10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4EE7B765-4C5F-9E40-91CC-72C1B2AF54B1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04800" y="990600"/>
            <a:ext cx="8610600" cy="1709737"/>
          </a:xfrm>
        </p:spPr>
        <p:txBody>
          <a:bodyPr/>
          <a:lstStyle/>
          <a:p>
            <a:r>
              <a:rPr lang="en-US" sz="3700" dirty="0" smtClean="0">
                <a:solidFill>
                  <a:srgbClr val="0000FF"/>
                </a:solidFill>
                <a:latin typeface="Gill Sans Ultra Bold"/>
                <a:cs typeface="Gill Sans Ultra Bold"/>
              </a:rPr>
              <a:t>Does the Whole World Use the Same Economic System? </a:t>
            </a:r>
            <a:br>
              <a:rPr lang="en-US" sz="3700" dirty="0" smtClean="0">
                <a:solidFill>
                  <a:srgbClr val="0000FF"/>
                </a:solidFill>
                <a:latin typeface="Gill Sans Ultra Bold"/>
                <a:cs typeface="Gill Sans Ultra Bold"/>
              </a:rPr>
            </a:br>
            <a:endParaRPr lang="fr-FR" sz="3700" dirty="0">
              <a:solidFill>
                <a:srgbClr val="0000FF"/>
              </a:solidFill>
              <a:latin typeface="Gill Sans Ultra Bold"/>
              <a:cs typeface="Gill Sans Ultra Bold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/>
          <a:p>
            <a:r>
              <a:rPr lang="fr-FR" dirty="0" err="1" smtClean="0">
                <a:solidFill>
                  <a:schemeClr val="bg1"/>
                </a:solidFill>
              </a:rPr>
              <a:t>By-</a:t>
            </a:r>
            <a:r>
              <a:rPr lang="fr-FR" dirty="0" smtClean="0">
                <a:solidFill>
                  <a:schemeClr val="bg1"/>
                </a:solidFill>
              </a:rPr>
              <a:t> Rami Itani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20574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609600" y="457200"/>
            <a:ext cx="8077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 smtClean="0">
                <a:solidFill>
                  <a:schemeClr val="bg1"/>
                </a:solidFill>
                <a:latin typeface="Gill Sans"/>
                <a:cs typeface="Gill Sans"/>
              </a:rPr>
              <a:t>Communism and its Economy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1371600"/>
            <a:ext cx="8077200" cy="6370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latin typeface="Comic Sans MS"/>
                <a:cs typeface="Comic Sans MS"/>
              </a:rPr>
              <a:t> </a:t>
            </a:r>
          </a:p>
          <a:p>
            <a:pPr lvl="0"/>
            <a:r>
              <a:rPr lang="en-US" sz="1600" dirty="0" smtClean="0">
                <a:latin typeface="Comic Sans MS"/>
                <a:cs typeface="Comic Sans MS"/>
              </a:rPr>
              <a:t> The Command Economic system- </a:t>
            </a:r>
          </a:p>
          <a:p>
            <a:pPr lvl="0"/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Is </a:t>
            </a:r>
            <a:r>
              <a:rPr lang="en-US" sz="1600" dirty="0">
                <a:latin typeface="Comic Sans MS"/>
                <a:cs typeface="Comic Sans MS"/>
              </a:rPr>
              <a:t>a belief system that citizens must </a:t>
            </a:r>
            <a:r>
              <a:rPr lang="en-US" sz="1600" dirty="0" smtClean="0">
                <a:latin typeface="Comic Sans MS"/>
                <a:cs typeface="Comic Sans MS"/>
              </a:rPr>
              <a:t>trust that controls their work by dividing it equally amongst all citizens. (14)</a:t>
            </a:r>
          </a:p>
          <a:p>
            <a:pPr lvl="0"/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  Citizens who run under this economy must think how they help other citizens and even the country as a whole in there work instead of the benefits they get out from work. (14)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This systems is found to eradicate the poverty and inequality between people. (14)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The communist system was established in 1918 by Vladimir Lenin. (14)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Travel is very strict on citizens in a communist control, this is because they want to continue to control people. (20)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Relocation is probably out of the question for citizens in the communist system, its shown to be illegal. (20)</a:t>
            </a:r>
          </a:p>
          <a:p>
            <a:pPr lvl="0">
              <a:buFontTx/>
              <a:buChar char="-"/>
            </a:pPr>
            <a:endParaRPr lang="en-US" sz="14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/>
          </a:p>
          <a:p>
            <a:pPr lvl="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20574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609600" y="457200"/>
            <a:ext cx="8077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 smtClean="0">
                <a:solidFill>
                  <a:schemeClr val="bg1"/>
                </a:solidFill>
                <a:latin typeface="Gill Sans"/>
                <a:cs typeface="Gill Sans"/>
              </a:rPr>
              <a:t>Communism and its Economy Cont’d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1203365"/>
            <a:ext cx="807720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latin typeface="Comic Sans MS"/>
                <a:cs typeface="Comic Sans MS"/>
              </a:rPr>
              <a:t> </a:t>
            </a:r>
          </a:p>
          <a:p>
            <a:pPr lvl="0"/>
            <a:r>
              <a:rPr lang="en-US" sz="1600" dirty="0" smtClean="0">
                <a:latin typeface="Comic Sans MS"/>
                <a:cs typeface="Comic Sans MS"/>
              </a:rPr>
              <a:t> The Command Economic system- </a:t>
            </a:r>
          </a:p>
          <a:p>
            <a:pPr lvl="0"/>
            <a:endParaRPr lang="en-US" sz="1600" dirty="0" smtClean="0">
              <a:latin typeface="Comic Sans MS"/>
              <a:cs typeface="Comic Sans MS"/>
            </a:endParaRPr>
          </a:p>
          <a:p>
            <a:pPr lvl="0"/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The Command system had shown to fail causing a bad economy and poverty throughout the nation. (20)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Distribution of goods gets disturbed greatly causing a shortage of particular goods. This can be due to poor government management. (20)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Farmers work for government own farmed on communist land, this means that all the animals and crops raised will be divided equally to the country. (20)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The communist governments had promised citizens living in the country to provide a well-being and that they do not need to worry about simple necessities like food, shelter, healthcare, and employment. (23)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All the citizens are paid an equal income which means that the more you do for society will not help a business grow. So hard work is not required. (23)</a:t>
            </a:r>
          </a:p>
          <a:p>
            <a:pPr lvl="0"/>
            <a:r>
              <a:rPr lang="en-US" sz="1600" dirty="0" smtClean="0">
                <a:latin typeface="Comic Sans MS"/>
                <a:cs typeface="Comic Sans MS"/>
              </a:rPr>
              <a:t>Sources -</a:t>
            </a:r>
          </a:p>
          <a:p>
            <a:pPr lvl="0"/>
            <a:r>
              <a:rPr lang="en-US" sz="1600" dirty="0" err="1"/>
              <a:t>Fandel</a:t>
            </a:r>
            <a:r>
              <a:rPr lang="en-US" sz="1600" dirty="0"/>
              <a:t>, Jennifer. </a:t>
            </a:r>
            <a:r>
              <a:rPr lang="en-US" sz="1600" i="1" dirty="0"/>
              <a:t>Communism (Forms of Government). Upper Saddle River: Creative Education, 2007. Print</a:t>
            </a:r>
            <a:r>
              <a:rPr lang="en-US" sz="1600" i="1" dirty="0" smtClean="0"/>
              <a:t>.</a:t>
            </a: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/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/>
          </a:p>
          <a:p>
            <a:pPr lvl="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533400" y="1143000"/>
            <a:ext cx="8610600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Transitional</a:t>
            </a:r>
            <a:r>
              <a:rPr kumimoji="0" lang="fr-FR" sz="37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 </a:t>
            </a:r>
            <a:r>
              <a:rPr kumimoji="0" lang="fr-FR" sz="3700" b="0" i="0" u="none" strike="noStrike" kern="120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Economy</a:t>
            </a:r>
            <a:endParaRPr kumimoji="0" lang="fr-FR" sz="37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ill Sans Ultra Bold"/>
              <a:ea typeface="+mj-ea"/>
              <a:cs typeface="Gill Sans Ul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20574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609600" y="2286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Gill Sans"/>
                <a:cs typeface="Gill Sans"/>
              </a:rPr>
              <a:t>What does it mean have a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Gill Sans"/>
                <a:cs typeface="Gill Sans"/>
              </a:rPr>
              <a:t>Transitional Economy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1371600"/>
            <a:ext cx="8077200" cy="6647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latin typeface="Comic Sans MS"/>
                <a:cs typeface="Comic Sans MS"/>
              </a:rPr>
              <a:t> </a:t>
            </a:r>
          </a:p>
          <a:p>
            <a:pPr lvl="0"/>
            <a:r>
              <a:rPr lang="en-US" sz="1600" dirty="0" smtClean="0">
                <a:latin typeface="Comic Sans MS"/>
                <a:cs typeface="Comic Sans MS"/>
              </a:rPr>
              <a:t> The Transitioning Economic system-</a:t>
            </a:r>
          </a:p>
          <a:p>
            <a:pPr lvl="0"/>
            <a:endParaRPr lang="en-US" sz="1600" dirty="0" smtClean="0">
              <a:latin typeface="Comic Sans MS"/>
              <a:cs typeface="Comic Sans MS"/>
            </a:endParaRPr>
          </a:p>
          <a:p>
            <a:pPr marL="342900" lvl="0" indent="-342900">
              <a:buFont typeface="Lucida Grande"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 Transitional economies occur when a country with a planned economy undergo a economic liberalization causing the central planned economy changes and becomes a free market. This period of time that this economic liberalization occurs is called a transitional economy.</a:t>
            </a:r>
          </a:p>
          <a:p>
            <a:pPr marL="342900" lvl="0" indent="-342900">
              <a:buFont typeface="Lucida Grande"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marL="342900" lvl="0" indent="-342900">
              <a:buFont typeface="Lucida Grande"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Many trade barriers occur during a transitional of an economy making a nation more globalized. </a:t>
            </a:r>
          </a:p>
          <a:p>
            <a:pPr marL="342900" lvl="0" indent="-342900">
              <a:buFont typeface="Lucida Grande"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marL="342900" lvl="0" indent="-342900">
              <a:buFont typeface="Lucida Grande"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A Macroeconomic system occurs this means that it is an economic system that with a large scale or general economic factors. </a:t>
            </a:r>
          </a:p>
          <a:p>
            <a:pPr marL="342900" lvl="0" indent="-342900">
              <a:buFont typeface="Lucida Grande"/>
              <a:buChar char="-"/>
            </a:pPr>
            <a:endParaRPr lang="en-US" sz="1600" dirty="0" smtClean="0">
              <a:latin typeface="Comic Sans MS"/>
              <a:cs typeface="Comic Sans MS"/>
            </a:endParaRPr>
          </a:p>
          <a:p>
            <a:pPr marL="342900" lvl="0" indent="-342900">
              <a:buFont typeface="Lucida Grande"/>
              <a:buChar char="-"/>
            </a:pPr>
            <a:r>
              <a:rPr lang="en-US" sz="1600" dirty="0" smtClean="0">
                <a:latin typeface="Comic Sans MS"/>
                <a:cs typeface="Comic Sans MS"/>
              </a:rPr>
              <a:t>The IMF finds that a economy to fully transition into a free market the nation must include- 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 smtClean="0">
                <a:latin typeface="Comic Sans MS"/>
                <a:cs typeface="Comic Sans MS"/>
              </a:rPr>
              <a:t>Liberalization 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 smtClean="0">
                <a:latin typeface="Comic Sans MS"/>
                <a:cs typeface="Comic Sans MS"/>
              </a:rPr>
              <a:t>Macroeconomic stabilization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 smtClean="0">
                <a:latin typeface="Comic Sans MS"/>
                <a:cs typeface="Comic Sans MS"/>
              </a:rPr>
              <a:t>Restructuring and privatization 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 smtClean="0">
                <a:latin typeface="Comic Sans MS"/>
                <a:cs typeface="Comic Sans MS"/>
              </a:rPr>
              <a:t>Legal and institutional reforms </a:t>
            </a:r>
          </a:p>
          <a:p>
            <a:pPr lvl="0"/>
            <a:endParaRPr lang="en-US" sz="1600" dirty="0" smtClean="0"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/>
          </a:p>
          <a:p>
            <a:pPr lvl="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20574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609600" y="2286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Gill Sans"/>
                <a:cs typeface="Gill Sans"/>
              </a:rPr>
              <a:t>Transitional Economy Cont’d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1371601"/>
            <a:ext cx="83058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latin typeface="Comic Sans MS"/>
                <a:cs typeface="Comic Sans MS"/>
              </a:rPr>
              <a:t> </a:t>
            </a:r>
          </a:p>
          <a:p>
            <a:pPr lvl="0"/>
            <a:r>
              <a:rPr lang="en-US" sz="1600" dirty="0" smtClean="0">
                <a:latin typeface="Comic Sans MS"/>
                <a:cs typeface="Comic Sans MS"/>
              </a:rPr>
              <a:t>Countries which have gone or going trough a transitional economic system-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Albania, Armenia, Azerbaijan, Belarus, Bulgaria, Cambodia, China, Croatia, Georgia, Czech Republic, Estonia, Hungary, India, Laos, Latvia, Lithuania, Kazakhstan, Kyrgyz Republic, Republic of Macedonia, Moldova, Poland, Romania, Russia, Slovak Republic, Slovenia, Tajikistan, Turkmenistan, Ukraine, Uzbekistan and Vietnam. In addition, 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“In 2002 the World Bank defined Bosnia and Herzegovina, and Federal Republic of Yugoslavia (later Serbia and Montenegro) as transition economies Mongolia and also a current one is Iran.” (Transition economy -." </a:t>
            </a:r>
            <a:r>
              <a:rPr lang="en-US" sz="1600" i="1" dirty="0" smtClean="0"/>
              <a:t>Wikipedia, the free encyclopedia. Web.)    </a:t>
            </a:r>
          </a:p>
          <a:p>
            <a:pPr lvl="1"/>
            <a:endParaRPr lang="en-US" sz="1600" i="1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lvl="1"/>
            <a:r>
              <a:rPr lang="en-US" sz="1600" dirty="0" smtClean="0"/>
              <a:t>"Transition economy -." </a:t>
            </a:r>
            <a:r>
              <a:rPr lang="en-US" sz="1600" i="1" dirty="0" smtClean="0"/>
              <a:t>Wikipedia, the free encyclopedia. Web. 19 Feb. 2010. &lt;</a:t>
            </a:r>
            <a:r>
              <a:rPr lang="en-US" sz="1600" i="1" dirty="0" err="1" smtClean="0"/>
              <a:t>http://en.wikipedia.org/wiki/Transition_economy#Countries_in_transition</a:t>
            </a:r>
            <a:r>
              <a:rPr lang="en-US" sz="1600" i="1" dirty="0" smtClean="0"/>
              <a:t>&gt;.</a:t>
            </a:r>
            <a:endParaRPr lang="en-US" sz="16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 smtClean="0"/>
          </a:p>
          <a:p>
            <a:pPr lvl="0">
              <a:buFontTx/>
              <a:buChar char="-"/>
            </a:pPr>
            <a:endParaRPr lang="en-US" dirty="0"/>
          </a:p>
          <a:p>
            <a:pPr lvl="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pPr algn="l"/>
            <a:r>
              <a:rPr lang="fr-CA" dirty="0" smtClean="0">
                <a:latin typeface="Gill Sans"/>
                <a:cs typeface="Gill Sans"/>
              </a:rPr>
              <a:t>Simple Answer  </a:t>
            </a:r>
            <a:endParaRPr lang="fr-FR" dirty="0">
              <a:latin typeface="Gill Sans"/>
              <a:cs typeface="Gill Sans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514600" y="1752601"/>
            <a:ext cx="5257800" cy="2666999"/>
          </a:xfrm>
        </p:spPr>
        <p:txBody>
          <a:bodyPr/>
          <a:lstStyle/>
          <a:p>
            <a:pPr>
              <a:buNone/>
            </a:pPr>
            <a:r>
              <a:rPr lang="fr-FR" sz="15000" dirty="0" smtClean="0">
                <a:solidFill>
                  <a:srgbClr val="0000FF"/>
                </a:solidFill>
                <a:latin typeface="Agent Orange"/>
                <a:cs typeface="Agent Orange"/>
              </a:rPr>
              <a:t>NO!</a:t>
            </a:r>
            <a:endParaRPr lang="fr-FR" sz="15000" dirty="0">
              <a:solidFill>
                <a:srgbClr val="0000FF"/>
              </a:solidFill>
              <a:latin typeface="Agent Orange"/>
              <a:cs typeface="Agent Oran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  <a:latin typeface="Gill Sans"/>
                <a:cs typeface="Gill Sans"/>
              </a:rPr>
              <a:t>There Are </a:t>
            </a:r>
            <a:r>
              <a:rPr lang="fr-CA" dirty="0" err="1" smtClean="0">
                <a:solidFill>
                  <a:schemeClr val="bg1"/>
                </a:solidFill>
                <a:latin typeface="Gill Sans"/>
                <a:cs typeface="Gill Sans"/>
              </a:rPr>
              <a:t>Three</a:t>
            </a:r>
            <a:r>
              <a:rPr lang="fr-CA" dirty="0" smtClean="0">
                <a:solidFill>
                  <a:schemeClr val="bg1"/>
                </a:solidFill>
                <a:latin typeface="Gill Sans"/>
                <a:cs typeface="Gill Sans"/>
              </a:rPr>
              <a:t> Main </a:t>
            </a:r>
            <a:r>
              <a:rPr lang="fr-CA" dirty="0" err="1" smtClean="0">
                <a:solidFill>
                  <a:schemeClr val="bg1"/>
                </a:solidFill>
                <a:latin typeface="Gill Sans"/>
                <a:cs typeface="Gill Sans"/>
              </a:rPr>
              <a:t>Economic</a:t>
            </a:r>
            <a:r>
              <a:rPr lang="fr-CA" dirty="0" smtClean="0">
                <a:solidFill>
                  <a:schemeClr val="bg1"/>
                </a:solidFill>
                <a:latin typeface="Gill Sans"/>
                <a:cs typeface="Gill Sans"/>
              </a:rPr>
              <a:t>  </a:t>
            </a:r>
            <a:r>
              <a:rPr lang="en-GB" dirty="0" smtClean="0">
                <a:solidFill>
                  <a:schemeClr val="bg1"/>
                </a:solidFill>
                <a:latin typeface="Gill Sans"/>
                <a:cs typeface="Gill Sans"/>
              </a:rPr>
              <a:t>Systems</a:t>
            </a:r>
            <a:r>
              <a:rPr lang="fr-CA" dirty="0" smtClean="0">
                <a:solidFill>
                  <a:schemeClr val="bg1"/>
                </a:solidFill>
                <a:latin typeface="Gill Sans"/>
                <a:cs typeface="Gill Sans"/>
              </a:rPr>
              <a:t> </a:t>
            </a:r>
            <a:endParaRPr lang="fr-FR" dirty="0">
              <a:solidFill>
                <a:schemeClr val="bg1"/>
              </a:solidFill>
              <a:latin typeface="Gill Sans"/>
              <a:cs typeface="Gill Sans"/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en-GB" dirty="0" smtClean="0">
                <a:latin typeface="Gill Sans Light"/>
                <a:cs typeface="Gill Sans Light"/>
              </a:rPr>
              <a:t>The three Systems are-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Mixed (Socialism DIFFERENT from Communism)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Free (Capitalist)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Communism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Transitional Economy</a:t>
            </a:r>
            <a:endParaRPr lang="en-GB" dirty="0" smtClean="0"/>
          </a:p>
          <a:p>
            <a:pPr marL="514350" indent="-514350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152400" y="990600"/>
            <a:ext cx="8610600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Mixed</a:t>
            </a:r>
            <a:r>
              <a:rPr lang="fr-FR" sz="3700" dirty="0" smtClean="0">
                <a:solidFill>
                  <a:srgbClr val="0000FF"/>
                </a:solidFill>
                <a:latin typeface="Gill Sans Ultra Bold"/>
                <a:ea typeface="+mj-ea"/>
                <a:cs typeface="Gill Sans Ultra Bold"/>
              </a:rPr>
              <a:t> System </a:t>
            </a:r>
            <a:endParaRPr kumimoji="0" lang="fr-FR" sz="37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ill Sans Ultra Bold"/>
              <a:ea typeface="+mj-ea"/>
              <a:cs typeface="Gill Sans Ul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20574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533400" y="1295400"/>
            <a:ext cx="8077200" cy="6355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dirty="0"/>
              <a:t>"Mixed economy -." </a:t>
            </a:r>
            <a:r>
              <a:rPr lang="en-US" sz="1600" i="1" dirty="0"/>
              <a:t>Wikipedia, the free encyclopedia. Web. 07 Feb. 2010. &lt;http://</a:t>
            </a:r>
            <a:r>
              <a:rPr lang="en-US" sz="1600" i="1" dirty="0" err="1"/>
              <a:t>en.wikipedia.org/wiki/Mixed_economy</a:t>
            </a:r>
            <a:r>
              <a:rPr lang="en-US" sz="1600" i="1" dirty="0"/>
              <a:t>&gt;.</a:t>
            </a:r>
            <a:endParaRPr lang="en-US" sz="1500" dirty="0" smtClean="0"/>
          </a:p>
          <a:p>
            <a:pPr marL="342900" indent="-342900">
              <a:buAutoNum type="arabicPeriod"/>
            </a:pPr>
            <a:endParaRPr lang="en-US" sz="1500" dirty="0"/>
          </a:p>
          <a:p>
            <a:pPr marL="342900" indent="-342900">
              <a:buAutoNum type="arabicPeriod"/>
            </a:pPr>
            <a:r>
              <a:rPr lang="en-US" sz="1500" dirty="0" smtClean="0"/>
              <a:t>The Mixed System is really a mixture of two different economic systems, this systems are Socialism, and Capitalism.</a:t>
            </a:r>
          </a:p>
          <a:p>
            <a:pPr marL="342900" indent="-342900"/>
            <a:endParaRPr lang="en-US" sz="1500" dirty="0" smtClean="0"/>
          </a:p>
          <a:p>
            <a:pPr marL="342900" indent="-342900"/>
            <a:r>
              <a:rPr lang="en-US" sz="1500" dirty="0" smtClean="0"/>
              <a:t>2. The mixed economic system had started to be used in the 1930’s, some had said that the mixed economy goes more into socialism then it does to capitalism. </a:t>
            </a:r>
          </a:p>
          <a:p>
            <a:pPr marL="342900" indent="-342900"/>
            <a:endParaRPr lang="en-US" sz="1500" dirty="0" smtClean="0"/>
          </a:p>
          <a:p>
            <a:pPr marL="342900" indent="-342900"/>
            <a:r>
              <a:rPr lang="en-US" sz="1500" dirty="0" smtClean="0"/>
              <a:t>3. The US is a great example for a mixed economy today, some examples that the US economy provides are-  </a:t>
            </a:r>
          </a:p>
          <a:p>
            <a:pPr marL="2171700" lvl="4" indent="-342900">
              <a:buFont typeface="Arial"/>
              <a:buChar char="•"/>
            </a:pPr>
            <a:r>
              <a:rPr lang="en-US" sz="1500" dirty="0" smtClean="0"/>
              <a:t>A central Bank for the country</a:t>
            </a:r>
          </a:p>
          <a:p>
            <a:pPr marL="2171700" lvl="4" indent="-342900">
              <a:buFont typeface="Arial"/>
              <a:buChar char="•"/>
            </a:pPr>
            <a:r>
              <a:rPr lang="en-US" sz="1500" dirty="0" smtClean="0"/>
              <a:t>Postal services are to the public services including two major companies FedEx and Ups </a:t>
            </a:r>
          </a:p>
          <a:p>
            <a:pPr marL="2171700" lvl="4" indent="-342900">
              <a:buFont typeface="Arial"/>
              <a:buChar char="•"/>
            </a:pPr>
            <a:r>
              <a:rPr lang="en-US" sz="1500" dirty="0" smtClean="0"/>
              <a:t>Both companies and the government can own (Sponsor) roads and highways to be built and maintained </a:t>
            </a:r>
          </a:p>
          <a:p>
            <a:pPr marL="2171700" lvl="4" indent="-342900">
              <a:buFont typeface="Arial"/>
              <a:buChar char="•"/>
            </a:pPr>
            <a:r>
              <a:rPr lang="en-US" sz="1500" dirty="0" smtClean="0"/>
              <a:t>Governments pay local companies to clear waste from homes</a:t>
            </a:r>
          </a:p>
          <a:p>
            <a:pPr marL="2171700" lvl="4" indent="-342900">
              <a:buFont typeface="Arial"/>
              <a:buChar char="•"/>
            </a:pPr>
            <a:r>
              <a:rPr lang="en-US" sz="1500" dirty="0" smtClean="0"/>
              <a:t>Private Security forces are supported by the government including police and firefighters</a:t>
            </a:r>
          </a:p>
          <a:p>
            <a:pPr marL="2171700" lvl="4" indent="-342900">
              <a:buFont typeface="Arial"/>
              <a:buChar char="•"/>
            </a:pPr>
            <a:r>
              <a:rPr lang="en-US" sz="1500" dirty="0" smtClean="0"/>
              <a:t>Airports are government owned, and the national airline American airline is a privately owned airline.</a:t>
            </a:r>
          </a:p>
          <a:p>
            <a:pPr marL="2171700" lvl="4" indent="-342900">
              <a:buFont typeface="Arial"/>
              <a:buChar char="•"/>
            </a:pPr>
            <a:endParaRPr lang="en-US" dirty="0" smtClean="0"/>
          </a:p>
          <a:p>
            <a:pPr marL="2171700" lvl="4" indent="-342900">
              <a:buFont typeface="Arial"/>
              <a:buChar char="•"/>
            </a:pPr>
            <a:endParaRPr lang="en-US" dirty="0" smtClean="0"/>
          </a:p>
          <a:p>
            <a:pPr marL="2171700" lvl="4" indent="-342900"/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15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FFFF"/>
                </a:solidFill>
                <a:latin typeface="Gill Sans "/>
                <a:cs typeface="Gill Sans "/>
              </a:rPr>
              <a:t>What a mixed Market Includes </a:t>
            </a:r>
            <a:endParaRPr lang="en-US" sz="3000" dirty="0">
              <a:solidFill>
                <a:srgbClr val="FFFFFF"/>
              </a:solidFill>
              <a:latin typeface="Gill Sans "/>
              <a:cs typeface="Gill Sans 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152400" y="990600"/>
            <a:ext cx="8610600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Free</a:t>
            </a:r>
            <a:r>
              <a:rPr kumimoji="0" lang="fr-FR" sz="37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 </a:t>
            </a:r>
            <a:r>
              <a:rPr lang="fr-FR" sz="3700" dirty="0" smtClean="0">
                <a:solidFill>
                  <a:srgbClr val="0000FF"/>
                </a:solidFill>
                <a:latin typeface="Gill Sans Ultra Bold"/>
                <a:ea typeface="+mj-ea"/>
                <a:cs typeface="Gill Sans Ultra Bold"/>
              </a:rPr>
              <a:t>System </a:t>
            </a:r>
            <a:endParaRPr kumimoji="0" lang="fr-FR" sz="37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ill Sans Ultra Bold"/>
              <a:ea typeface="+mj-ea"/>
              <a:cs typeface="Gill Sans Ul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19812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533400" y="1481077"/>
            <a:ext cx="80772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Capitalism is a system which include three components</a:t>
            </a:r>
          </a:p>
          <a:p>
            <a:pPr marL="1714500" lvl="3" indent="-342900">
              <a:buAutoNum type="arabicPeriod"/>
            </a:pPr>
            <a:r>
              <a:rPr lang="en-US" dirty="0" smtClean="0"/>
              <a:t>Property is mostly owned by individual people (6) </a:t>
            </a:r>
          </a:p>
          <a:p>
            <a:pPr marL="1714500" lvl="3" indent="-342900">
              <a:buAutoNum type="arabicPeriod"/>
            </a:pPr>
            <a:r>
              <a:rPr lang="en-US" dirty="0" smtClean="0"/>
              <a:t>Goods, Services, and Products are exchanged in a free market, which is a market open to everyone (6)</a:t>
            </a:r>
          </a:p>
          <a:p>
            <a:pPr marL="1714500" lvl="3" indent="-342900">
              <a:buAutoNum type="arabicPeriod"/>
            </a:pPr>
            <a:r>
              <a:rPr lang="en-US" dirty="0" smtClean="0"/>
              <a:t>Goods and other wealth's are invested on to create a profit. (6) </a:t>
            </a:r>
          </a:p>
          <a:p>
            <a:pPr marL="1714500" lvl="3" indent="-342900"/>
            <a:endParaRPr lang="en-US" dirty="0" smtClean="0"/>
          </a:p>
          <a:p>
            <a:pPr marL="1714500" lvl="3" indent="-342900"/>
            <a:endParaRPr lang="en-US" dirty="0" smtClean="0"/>
          </a:p>
          <a:p>
            <a:pPr marL="1714500" lvl="3" indent="-342900">
              <a:buAutoNum type="arabicPeriod"/>
            </a:pPr>
            <a:endParaRPr lang="en-US" dirty="0" smtClean="0"/>
          </a:p>
          <a:p>
            <a:pPr marL="342900" indent="-342900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321927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Capitalism had developed through several centuries and hadn't made a quick </a:t>
            </a:r>
            <a:r>
              <a:rPr lang="en-US" dirty="0" smtClean="0"/>
              <a:t>domination </a:t>
            </a:r>
            <a:r>
              <a:rPr lang="en-US" dirty="0" smtClean="0"/>
              <a:t>on the economic life. (6)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3886200"/>
          <a:ext cx="4267200" cy="2819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</a:tblGrid>
              <a:tr h="511268">
                <a:tc>
                  <a:txBody>
                    <a:bodyPr/>
                    <a:lstStyle/>
                    <a:p>
                      <a:r>
                        <a:rPr lang="en-US" dirty="0" smtClean="0"/>
                        <a:t>Capital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11268">
                <a:tc>
                  <a:txBody>
                    <a:bodyPr/>
                    <a:lstStyle/>
                    <a:p>
                      <a:r>
                        <a:rPr lang="en-US" dirty="0" smtClean="0"/>
                        <a:t>Form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of</a:t>
                      </a:r>
                      <a:r>
                        <a:rPr lang="en-US" baseline="0" dirty="0" smtClean="0"/>
                        <a:t> wealth for an individual  (6)</a:t>
                      </a:r>
                      <a:endParaRPr lang="en-US" dirty="0"/>
                    </a:p>
                  </a:txBody>
                  <a:tcPr/>
                </a:tc>
              </a:tr>
              <a:tr h="882463">
                <a:tc>
                  <a:txBody>
                    <a:bodyPr/>
                    <a:lstStyle/>
                    <a:p>
                      <a:r>
                        <a:rPr lang="en-US" dirty="0" smtClean="0"/>
                        <a:t>Something that is</a:t>
                      </a:r>
                      <a:r>
                        <a:rPr lang="en-US" baseline="0" dirty="0" smtClean="0"/>
                        <a:t> used to create a good or service (6)</a:t>
                      </a:r>
                    </a:p>
                  </a:txBody>
                  <a:tcPr/>
                </a:tc>
              </a:tr>
              <a:tr h="882463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People cannot make a profit from the capital, but from the working capital can make profit for a persons life (6)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19200" y="304800"/>
            <a:ext cx="7162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rgbClr val="FFFFFF"/>
                </a:solidFill>
                <a:latin typeface="Gill Sans"/>
                <a:cs typeface="Gill Sans"/>
              </a:rPr>
              <a:t>The Key features of a Free </a:t>
            </a:r>
            <a:r>
              <a:rPr lang="en-US" sz="3500" dirty="0">
                <a:solidFill>
                  <a:srgbClr val="FFFFFF"/>
                </a:solidFill>
                <a:latin typeface="Gill Sans"/>
                <a:cs typeface="Gill Sans"/>
              </a:rPr>
              <a:t>M</a:t>
            </a:r>
            <a:r>
              <a:rPr lang="en-US" sz="3500" dirty="0" smtClean="0">
                <a:solidFill>
                  <a:srgbClr val="FFFFFF"/>
                </a:solidFill>
                <a:latin typeface="Gill Sans"/>
                <a:cs typeface="Gill Sans"/>
              </a:rPr>
              <a:t>arket</a:t>
            </a:r>
            <a:endParaRPr lang="en-US" sz="3500" dirty="0">
              <a:solidFill>
                <a:srgbClr val="FFFFFF"/>
              </a:solidFill>
              <a:latin typeface="Gill Sans"/>
              <a:cs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>
          <a:xfrm>
            <a:off x="-2057400" y="-1"/>
            <a:ext cx="13258800" cy="6858001"/>
          </a:xfrm>
        </p:spPr>
      </p:pic>
      <p:sp>
        <p:nvSpPr>
          <p:cNvPr id="7" name="TextBox 6"/>
          <p:cNvSpPr txBox="1"/>
          <p:nvPr/>
        </p:nvSpPr>
        <p:spPr>
          <a:xfrm>
            <a:off x="609600" y="457200"/>
            <a:ext cx="8077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 smtClean="0">
                <a:solidFill>
                  <a:schemeClr val="bg1"/>
                </a:solidFill>
                <a:latin typeface="Gill Sans"/>
                <a:cs typeface="Gill Sans"/>
              </a:rPr>
              <a:t>Facts on Capitalism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Comic Sans MS"/>
                <a:cs typeface="Comic Sans MS"/>
              </a:rPr>
              <a:t>“Why would one person’s profit not be someone else’s loss” (11)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2195185"/>
            <a:ext cx="76200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Downing, David, </a:t>
            </a:r>
            <a:r>
              <a:rPr lang="en-US" u="sng" dirty="0"/>
              <a:t>Political and Economic Systems Democracy</a:t>
            </a:r>
            <a:r>
              <a:rPr lang="en-US" dirty="0"/>
              <a:t>, Heinemann 2008 Chicago.</a:t>
            </a:r>
            <a:r>
              <a:rPr lang="en-US" dirty="0" smtClean="0"/>
              <a:t> </a:t>
            </a:r>
          </a:p>
          <a:p>
            <a:endParaRPr lang="en-US" sz="1500" dirty="0" smtClean="0">
              <a:latin typeface="Comic Sans MS"/>
              <a:cs typeface="Comic Sans MS"/>
            </a:endParaRP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-Democratic </a:t>
            </a:r>
            <a:r>
              <a:rPr lang="en-US" sz="1500" dirty="0">
                <a:latin typeface="Comic Sans MS"/>
                <a:cs typeface="Comic Sans MS"/>
              </a:rPr>
              <a:t>countries use capitalism as there economic system. (40</a:t>
            </a:r>
            <a:r>
              <a:rPr lang="en-US" sz="1500" dirty="0" smtClean="0">
                <a:latin typeface="Comic Sans MS"/>
                <a:cs typeface="Comic Sans MS"/>
              </a:rPr>
              <a:t>)</a:t>
            </a:r>
          </a:p>
          <a:p>
            <a:pPr lvl="0"/>
            <a:endParaRPr lang="en-US" sz="1500" dirty="0" smtClean="0">
              <a:latin typeface="Comic Sans MS"/>
              <a:cs typeface="Comic Sans MS"/>
            </a:endParaRP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-Capitalism </a:t>
            </a:r>
            <a:r>
              <a:rPr lang="en-US" sz="1500" dirty="0">
                <a:latin typeface="Comic Sans MS"/>
                <a:cs typeface="Comic Sans MS"/>
              </a:rPr>
              <a:t>is also called Market economies. (40</a:t>
            </a:r>
            <a:r>
              <a:rPr lang="en-US" sz="1500" dirty="0" smtClean="0">
                <a:latin typeface="Comic Sans MS"/>
                <a:cs typeface="Comic Sans MS"/>
              </a:rPr>
              <a:t>)</a:t>
            </a: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 </a:t>
            </a:r>
          </a:p>
          <a:p>
            <a:pPr lvl="0"/>
            <a:r>
              <a:rPr lang="en-US" sz="1500" dirty="0">
                <a:latin typeface="Comic Sans MS"/>
                <a:cs typeface="Comic Sans MS"/>
              </a:rPr>
              <a:t>-</a:t>
            </a:r>
            <a:r>
              <a:rPr lang="en-US" sz="1500" dirty="0" smtClean="0">
                <a:latin typeface="Comic Sans MS"/>
                <a:cs typeface="Comic Sans MS"/>
              </a:rPr>
              <a:t>This </a:t>
            </a:r>
            <a:r>
              <a:rPr lang="en-US" sz="1500" dirty="0">
                <a:latin typeface="Comic Sans MS"/>
                <a:cs typeface="Comic Sans MS"/>
              </a:rPr>
              <a:t>is when most property is privately owned. (40</a:t>
            </a:r>
            <a:r>
              <a:rPr lang="en-US" sz="1500" dirty="0" smtClean="0">
                <a:latin typeface="Comic Sans MS"/>
                <a:cs typeface="Comic Sans MS"/>
              </a:rPr>
              <a:t>)</a:t>
            </a:r>
          </a:p>
          <a:p>
            <a:pPr lvl="0"/>
            <a:endParaRPr lang="en-US" sz="1500" dirty="0" smtClean="0">
              <a:latin typeface="Comic Sans MS"/>
              <a:cs typeface="Comic Sans MS"/>
            </a:endParaRP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-Goods </a:t>
            </a:r>
            <a:r>
              <a:rPr lang="en-US" sz="1500" dirty="0">
                <a:latin typeface="Comic Sans MS"/>
                <a:cs typeface="Comic Sans MS"/>
              </a:rPr>
              <a:t>are bought and sold in a free market. (40</a:t>
            </a:r>
            <a:r>
              <a:rPr lang="en-US" sz="1500" dirty="0" smtClean="0">
                <a:latin typeface="Comic Sans MS"/>
                <a:cs typeface="Comic Sans MS"/>
              </a:rPr>
              <a:t>)</a:t>
            </a:r>
          </a:p>
          <a:p>
            <a:pPr lvl="0"/>
            <a:endParaRPr lang="en-US" sz="1500" dirty="0">
              <a:latin typeface="Comic Sans MS"/>
              <a:cs typeface="Comic Sans MS"/>
            </a:endParaRP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-This </a:t>
            </a:r>
            <a:r>
              <a:rPr lang="en-US" sz="1500" dirty="0">
                <a:latin typeface="Comic Sans MS"/>
                <a:cs typeface="Comic Sans MS"/>
              </a:rPr>
              <a:t>system has become very favorable in a democratic system. (40</a:t>
            </a:r>
            <a:r>
              <a:rPr lang="en-US" sz="1500" dirty="0" smtClean="0">
                <a:latin typeface="Comic Sans MS"/>
                <a:cs typeface="Comic Sans MS"/>
              </a:rPr>
              <a:t>)</a:t>
            </a:r>
          </a:p>
          <a:p>
            <a:pPr lvl="0"/>
            <a:endParaRPr lang="en-US" sz="1500" dirty="0" smtClean="0">
              <a:latin typeface="Comic Sans MS"/>
              <a:cs typeface="Comic Sans MS"/>
            </a:endParaRP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-Market </a:t>
            </a:r>
            <a:r>
              <a:rPr lang="en-US" sz="1500" dirty="0">
                <a:latin typeface="Comic Sans MS"/>
                <a:cs typeface="Comic Sans MS"/>
              </a:rPr>
              <a:t>Economies has shown that it is the most successful system. (40</a:t>
            </a:r>
            <a:r>
              <a:rPr lang="en-US" sz="1500" dirty="0" smtClean="0">
                <a:latin typeface="Comic Sans MS"/>
                <a:cs typeface="Comic Sans MS"/>
              </a:rPr>
              <a:t>)</a:t>
            </a: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  </a:t>
            </a:r>
          </a:p>
          <a:p>
            <a:pPr lvl="0"/>
            <a:r>
              <a:rPr lang="en-US" sz="1500" dirty="0" smtClean="0">
                <a:latin typeface="Comic Sans MS"/>
                <a:cs typeface="Comic Sans MS"/>
              </a:rPr>
              <a:t>-This </a:t>
            </a:r>
            <a:r>
              <a:rPr lang="en-US" sz="1500" dirty="0">
                <a:latin typeface="Comic Sans MS"/>
                <a:cs typeface="Comic Sans MS"/>
              </a:rPr>
              <a:t>systems is where a government doesn’t make all the decisions and where decisions are put on individual  consumers and</a:t>
            </a:r>
            <a:r>
              <a:rPr lang="en-US" sz="1500" dirty="0" smtClean="0">
                <a:latin typeface="Comic Sans MS"/>
                <a:cs typeface="Comic Sans MS"/>
              </a:rPr>
              <a:t> -producers</a:t>
            </a:r>
            <a:r>
              <a:rPr lang="en-US" sz="1500" dirty="0">
                <a:latin typeface="Comic Sans MS"/>
                <a:cs typeface="Comic Sans MS"/>
              </a:rPr>
              <a:t>. (40)</a:t>
            </a:r>
          </a:p>
          <a:p>
            <a:pPr lvl="0"/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 bwMode="auto">
          <a:xfrm>
            <a:off x="0" y="1219200"/>
            <a:ext cx="8610600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Communism</a:t>
            </a:r>
            <a:r>
              <a:rPr kumimoji="0" lang="fr-FR" sz="37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ill Sans Ultra Bold"/>
                <a:ea typeface="+mj-ea"/>
                <a:cs typeface="Gill Sans Ultra Bold"/>
              </a:rPr>
              <a:t>   </a:t>
            </a:r>
            <a:endParaRPr kumimoji="0" lang="fr-FR" sz="37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ill Sans Ultra Bold"/>
              <a:ea typeface="+mj-ea"/>
              <a:cs typeface="Gill Sans Ul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10335</TotalTime>
  <Words>1150</Words>
  <Application>Microsoft Macintosh PowerPoint</Application>
  <PresentationFormat>On-screen Show (4:3)</PresentationFormat>
  <Paragraphs>137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105</vt:lpstr>
      <vt:lpstr>Does the Whole World Use the Same Economic System?  </vt:lpstr>
      <vt:lpstr>Simple Answer  </vt:lpstr>
      <vt:lpstr>There Are Three Main Economic  Systems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the Whole World Use the Same Economic System?  </dc:title>
  <dc:creator>KL100632</dc:creator>
  <cp:lastModifiedBy>KL100632</cp:lastModifiedBy>
  <cp:revision>7</cp:revision>
  <dcterms:created xsi:type="dcterms:W3CDTF">2010-02-22T06:29:01Z</dcterms:created>
  <dcterms:modified xsi:type="dcterms:W3CDTF">2010-02-22T07:46:19Z</dcterms:modified>
</cp:coreProperties>
</file>